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1" r:id="rId2"/>
    <p:sldId id="308" r:id="rId3"/>
    <p:sldId id="309" r:id="rId4"/>
    <p:sldId id="310" r:id="rId5"/>
    <p:sldId id="311" r:id="rId6"/>
    <p:sldId id="312" r:id="rId7"/>
    <p:sldId id="304" r:id="rId8"/>
    <p:sldId id="314" r:id="rId9"/>
    <p:sldId id="307" r:id="rId10"/>
    <p:sldId id="313" r:id="rId11"/>
    <p:sldId id="306" r:id="rId12"/>
  </p:sldIdLst>
  <p:sldSz cx="12192000" cy="6858000"/>
  <p:notesSz cx="6797675" cy="9926638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1" autoAdjust="0"/>
    <p:restoredTop sz="85347" autoAdjust="0"/>
  </p:normalViewPr>
  <p:slideViewPr>
    <p:cSldViewPr snapToGrid="0">
      <p:cViewPr>
        <p:scale>
          <a:sx n="106" d="100"/>
          <a:sy n="106" d="100"/>
        </p:scale>
        <p:origin x="-57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63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C8B3-2489-4D4E-A887-3FBD54E913E6}" type="datetimeFigureOut">
              <a:rPr lang="es-UY" smtClean="0"/>
              <a:t>11/4/2019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6FAF-A37A-4571-9078-8D5BDA7611F1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57394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DB7A-1546-40E3-9D80-9FA6E55399D2}" type="datetimeFigureOut">
              <a:rPr lang="es-UY" smtClean="0"/>
              <a:t>11/4/2019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142CA-4BAD-479C-B50A-A9846D85BB8F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361085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80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65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5219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0766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9677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1761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2971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5003A-0EAC-434D-B60B-857728BC3D79}" type="datetime1">
              <a:rPr lang="es-UY" smtClean="0"/>
              <a:t>11/4/2019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0167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A0B10-C8C9-40AD-BA80-E20653B7CF54}" type="datetime1">
              <a:rPr lang="es-UY" smtClean="0"/>
              <a:t>11/4/2019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46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D172E-AC77-4478-8C58-48106DBE33C6}" type="datetime1">
              <a:rPr lang="es-UY" smtClean="0"/>
              <a:t>11/4/2019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51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/>
            <a:endParaRPr lang="nl-NL" sz="1800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dirty="0" smtClean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17715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5900" rIns="268265" bIns="215900" anchor="t">
            <a:sp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  <a:prstGeom prst="rect">
            <a:avLst/>
          </a:prstGeom>
        </p:spPr>
        <p:txBody>
          <a:bodyPr tIns="45720" rIns="267843" bIns="45720">
            <a:normAutofit/>
          </a:bodyPr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392114"/>
            <a:ext cx="55202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392114"/>
            <a:ext cx="5554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1006667" y="1079501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938934" y="1079501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05232"/>
            <a:ext cx="3198672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4917018" y="339725"/>
            <a:ext cx="74860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faculty of law</a:t>
            </a: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774911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smtClean="0">
                <a:solidFill>
                  <a:srgbClr val="CC0000"/>
                </a:solidFill>
                <a:latin typeface="Georgia" pitchFamily="18" charset="0"/>
              </a:rPr>
              <a:t>international law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9838267" y="1079501"/>
            <a:ext cx="1008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18-09-2017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D2F0ED-DCC4-4714-AF66-F810EE054342}" type="datetime1">
              <a:rPr lang="es-UY" smtClean="0"/>
              <a:t>11/4/2019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851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0D521-05A2-4D62-83CF-D72D0468382D}" type="datetime1">
              <a:rPr lang="es-UY" smtClean="0"/>
              <a:t>11/4/2019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707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10AB3-A5B7-4579-AB27-5CE35FE4BA4D}" type="datetime1">
              <a:rPr lang="es-UY" smtClean="0"/>
              <a:t>11/4/2019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124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29808-F234-4DF3-8381-D802572DF6A9}" type="datetime1">
              <a:rPr lang="es-UY" smtClean="0"/>
              <a:t>11/4/2019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599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FF1A5-3EF2-42DF-A010-4D4662BA2C72}" type="datetime1">
              <a:rPr lang="es-UY" smtClean="0"/>
              <a:t>11/4/2019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0088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BF6C7-481A-4B1D-8D90-9AF8EF26257B}" type="datetime1">
              <a:rPr lang="es-UY" smtClean="0"/>
              <a:t>11/4/2019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3799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05806-7817-43A2-880B-2F05EC3A2D87}" type="datetime1">
              <a:rPr lang="es-UY" smtClean="0"/>
              <a:t>11/4/2019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479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5CA090-3E94-4660-BE67-2C1FA8B3A522}" type="datetime1">
              <a:rPr lang="es-UY" smtClean="0"/>
              <a:t>11/4/2019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-	Schets van het internationaal gezondheidsrecht [sketch of international health law], Tijdschrift voor Gezondheidsrecht, 2016, 40(8), 513-526.</a:t>
            </a: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F08C2-FBFA-4CE2-A524-55BF4424651A}" type="slidenum">
              <a:rPr lang="es-UY" smtClean="0"/>
              <a:t>‹nr.›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6676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0"/>
            <a:ext cx="9858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c.a.toebes@rug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206229"/>
            <a:ext cx="12192000" cy="1765612"/>
          </a:xfrm>
        </p:spPr>
        <p:txBody>
          <a:bodyPr/>
          <a:lstStyle/>
          <a:p>
            <a:r>
              <a:rPr lang="nl-NL" sz="4800" b="1" dirty="0" smtClean="0"/>
              <a:t>Ongezond gedrag: de rol van het recht  </a:t>
            </a:r>
            <a:br>
              <a:rPr lang="nl-NL" sz="4800" b="1" dirty="0" smtClean="0"/>
            </a:br>
            <a:r>
              <a:rPr lang="nl-NL" sz="4800" b="1" dirty="0" smtClean="0"/>
              <a:t>VGR, 12 april 2019</a:t>
            </a:r>
            <a:endParaRPr lang="nl-NL" sz="48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2900" y="3494762"/>
            <a:ext cx="6027900" cy="2364612"/>
          </a:xfrm>
        </p:spPr>
        <p:txBody>
          <a:bodyPr>
            <a:noAutofit/>
          </a:bodyPr>
          <a:lstStyle/>
          <a:p>
            <a:r>
              <a:rPr lang="nl-NL" sz="2800" b="1" dirty="0" err="1" smtClean="0"/>
              <a:t>Brigit</a:t>
            </a:r>
            <a:r>
              <a:rPr lang="nl-NL" sz="2800" b="1" dirty="0" smtClean="0"/>
              <a:t> Toebes</a:t>
            </a:r>
            <a:endParaRPr lang="nl-NL" sz="2800" dirty="0"/>
          </a:p>
          <a:p>
            <a:r>
              <a:rPr lang="nl-NL" sz="2800" b="1" dirty="0" smtClean="0"/>
              <a:t>Afdeling </a:t>
            </a:r>
            <a:r>
              <a:rPr lang="nl-NL" sz="2800" b="1" i="1" dirty="0" err="1"/>
              <a:t>Transboundary</a:t>
            </a:r>
            <a:r>
              <a:rPr lang="nl-NL" sz="2800" b="1" i="1" dirty="0"/>
              <a:t> Legal Studies</a:t>
            </a:r>
          </a:p>
          <a:p>
            <a:r>
              <a:rPr lang="nl-NL" sz="2800" b="1" dirty="0" smtClean="0"/>
              <a:t>Faculteit Rechtsgeleerdheid</a:t>
            </a:r>
            <a:endParaRPr lang="nl-NL" sz="2800" b="1" dirty="0"/>
          </a:p>
          <a:p>
            <a:r>
              <a:rPr lang="nl-NL" sz="2800" b="1" dirty="0" smtClean="0">
                <a:solidFill>
                  <a:srgbClr val="FF0000"/>
                </a:solidFill>
              </a:rPr>
              <a:t>Rijksuniversiteit Groningen</a:t>
            </a:r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dirty="0"/>
              <a:t>Email: </a:t>
            </a:r>
            <a:r>
              <a:rPr lang="nl-NL" sz="2800" dirty="0">
                <a:hlinkClick r:id="rId3"/>
              </a:rPr>
              <a:t>b.c.a.toebes@rug.nl</a:t>
            </a:r>
            <a:r>
              <a:rPr lang="nl-NL" sz="2800" dirty="0"/>
              <a:t> </a:t>
            </a:r>
            <a:endParaRPr lang="nl-NL" sz="2800" dirty="0" smtClean="0"/>
          </a:p>
          <a:p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groningen universit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70" y="3801035"/>
            <a:ext cx="3227294" cy="19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870" y="2209295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Een zaak van de gezondheidsjurist?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0434"/>
            <a:ext cx="10515600" cy="440652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Achtergrondkennis!</a:t>
            </a:r>
          </a:p>
          <a:p>
            <a:pPr marL="0" indent="0">
              <a:buNone/>
            </a:pPr>
            <a:r>
              <a:rPr lang="nl-NL" dirty="0" smtClean="0"/>
              <a:t>Concrete vragen:</a:t>
            </a:r>
            <a:endParaRPr lang="nl-NL" dirty="0"/>
          </a:p>
          <a:p>
            <a:r>
              <a:rPr lang="nl-NL" dirty="0" smtClean="0"/>
              <a:t>Mag de overheid ons verbieden om in auto of huis te roken?</a:t>
            </a:r>
          </a:p>
          <a:p>
            <a:r>
              <a:rPr lang="nl-NL" dirty="0" smtClean="0"/>
              <a:t>Dient de arts/hulpverlener de </a:t>
            </a:r>
            <a:r>
              <a:rPr lang="nl-NL" dirty="0" err="1" smtClean="0"/>
              <a:t>patient</a:t>
            </a:r>
            <a:r>
              <a:rPr lang="nl-NL" dirty="0" smtClean="0"/>
              <a:t> in te lichten over de gevaren van roken?</a:t>
            </a:r>
          </a:p>
          <a:p>
            <a:r>
              <a:rPr lang="nl-NL" dirty="0" smtClean="0"/>
              <a:t>Dient een werkgever werknemers te beschermen tegen blootstelling aan tweedehands rook?</a:t>
            </a:r>
          </a:p>
          <a:p>
            <a:r>
              <a:rPr lang="nl-NL" dirty="0" smtClean="0"/>
              <a:t>Mag een verzekerde geweigerd worden vanwege zijn ongezonde gedrag?</a:t>
            </a:r>
          </a:p>
          <a:p>
            <a:r>
              <a:rPr lang="nl-NL" dirty="0"/>
              <a:t>Is de industrie </a:t>
            </a:r>
            <a:r>
              <a:rPr lang="nl-NL" dirty="0" smtClean="0"/>
              <a:t>verantwoordelijk/aansprakelijk </a:t>
            </a:r>
            <a:r>
              <a:rPr lang="nl-NL" dirty="0"/>
              <a:t>voor ongezonde producten?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8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345" y="365125"/>
            <a:ext cx="10515600" cy="1325563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Reflecties voor de toekomst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aandacht </a:t>
            </a:r>
            <a:r>
              <a:rPr lang="nl-NL" dirty="0" smtClean="0"/>
              <a:t>voor preventie in het gezondheidsrecht</a:t>
            </a:r>
          </a:p>
          <a:p>
            <a:endParaRPr lang="nl-NL" dirty="0"/>
          </a:p>
          <a:p>
            <a:r>
              <a:rPr lang="nl-NL" dirty="0" smtClean="0"/>
              <a:t>Nadenken over gezondheidsverschillen en omgevingsfactoren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Naar een publiek gezondheidsrecht?</a:t>
            </a:r>
            <a:endParaRPr lang="nl-NL" dirty="0"/>
          </a:p>
        </p:txBody>
      </p:sp>
      <p:sp>
        <p:nvSpPr>
          <p:cNvPr id="3" name="AutoShape 2" descr="Image result for preven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85" y="4376096"/>
            <a:ext cx="5758773" cy="23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 </a:t>
            </a:r>
            <a:r>
              <a:rPr lang="en-GB" dirty="0" err="1" smtClean="0"/>
              <a:t>feiten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Chronische</a:t>
            </a:r>
            <a:r>
              <a:rPr lang="en-GB" dirty="0" smtClean="0"/>
              <a:t> </a:t>
            </a:r>
            <a:r>
              <a:rPr lang="en-GB" dirty="0" err="1" smtClean="0"/>
              <a:t>ziektes</a:t>
            </a:r>
            <a:r>
              <a:rPr lang="en-GB" dirty="0" smtClean="0"/>
              <a:t> (NCDs): </a:t>
            </a:r>
            <a:r>
              <a:rPr lang="en-GB" dirty="0" err="1" smtClean="0"/>
              <a:t>kanker</a:t>
            </a:r>
            <a:r>
              <a:rPr lang="en-GB" dirty="0" smtClean="0"/>
              <a:t>, diabetes, hart-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vaatziekten</a:t>
            </a:r>
            <a:endParaRPr lang="en-GB" dirty="0" smtClean="0"/>
          </a:p>
          <a:p>
            <a:r>
              <a:rPr lang="en-GB" dirty="0" err="1" smtClean="0"/>
              <a:t>Mondiale</a:t>
            </a:r>
            <a:r>
              <a:rPr lang="en-GB" dirty="0" smtClean="0"/>
              <a:t> </a:t>
            </a:r>
            <a:r>
              <a:rPr lang="en-GB" dirty="0" err="1" smtClean="0"/>
              <a:t>sterfte</a:t>
            </a:r>
            <a:r>
              <a:rPr lang="en-GB" dirty="0" smtClean="0"/>
              <a:t> </a:t>
            </a:r>
            <a:r>
              <a:rPr lang="en-GB" dirty="0" err="1" smtClean="0"/>
              <a:t>onder</a:t>
            </a:r>
            <a:r>
              <a:rPr lang="en-GB" dirty="0" smtClean="0"/>
              <a:t> de 70,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doodsoorzaak</a:t>
            </a:r>
            <a:r>
              <a:rPr lang="en-GB" dirty="0" smtClean="0"/>
              <a:t> (WHO 2014)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7882" y="2818504"/>
            <a:ext cx="10166631" cy="40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Chronische ziekten in Nederland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Incidentie</a:t>
            </a:r>
            <a:r>
              <a:rPr lang="nl-NL" dirty="0" smtClean="0"/>
              <a:t> (RIVM): </a:t>
            </a:r>
          </a:p>
          <a:p>
            <a:r>
              <a:rPr lang="nl-NL" dirty="0" smtClean="0"/>
              <a:t>5,3 miljoen mensen met één of meer chronische ziekten (32% bevolking)</a:t>
            </a:r>
          </a:p>
          <a:p>
            <a:r>
              <a:rPr lang="nl-NL" dirty="0" smtClean="0"/>
              <a:t>2030: 7 miljoen (40% van totaal – door groei en vergrijzing)</a:t>
            </a:r>
          </a:p>
          <a:p>
            <a:pPr marL="0" indent="0">
              <a:buNone/>
            </a:pPr>
            <a:r>
              <a:rPr lang="nl-NL" b="1" dirty="0" smtClean="0"/>
              <a:t>Kosten:</a:t>
            </a:r>
            <a:endParaRPr lang="nl-NL" dirty="0" smtClean="0"/>
          </a:p>
          <a:p>
            <a:r>
              <a:rPr lang="nl-NL" dirty="0" smtClean="0"/>
              <a:t>18 miljard in 2006, 70% totale zorgkosten (Algemene Rekenkamer)</a:t>
            </a:r>
          </a:p>
          <a:p>
            <a:pPr marL="0" indent="0">
              <a:buNone/>
            </a:pPr>
            <a:r>
              <a:rPr lang="nl-NL" b="1" dirty="0" smtClean="0"/>
              <a:t>Gezondheidsverschillen </a:t>
            </a:r>
            <a:r>
              <a:rPr lang="nl-NL" dirty="0" smtClean="0"/>
              <a:t>(CBS):</a:t>
            </a:r>
          </a:p>
          <a:p>
            <a:r>
              <a:rPr lang="nl-NL" dirty="0" smtClean="0"/>
              <a:t>Hoogopgeleide mannen en vrouwen leven ongeveer 7 jaar langer  dan laagopgeleide mensen</a:t>
            </a:r>
          </a:p>
          <a:p>
            <a:r>
              <a:rPr lang="nl-NL" dirty="0"/>
              <a:t>H</a:t>
            </a:r>
            <a:r>
              <a:rPr lang="nl-NL" dirty="0" smtClean="0"/>
              <a:t>ebben 19 meer als gezond ervaren jaren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4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‘Lifestyle’ ziektes: gedragsrisico’s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1600" dirty="0" smtClean="0"/>
              <a:t>Bron: WHO</a:t>
            </a:r>
            <a:endParaRPr lang="nl-NL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Content Placeholder 3" descr="http://emri.tums.ac.ir/upfiles/22554478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40" y="1690688"/>
            <a:ext cx="926233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100" dirty="0" smtClean="0"/>
              <a:t>Bron: Universiteit van Teheran</a:t>
            </a:r>
            <a:endParaRPr lang="es-UY" sz="1100" dirty="0"/>
          </a:p>
        </p:txBody>
      </p:sp>
    </p:spTree>
    <p:extLst>
      <p:ext uri="{BB962C8B-B14F-4D97-AF65-F5344CB8AC3E}">
        <p14:creationId xmlns:p14="http://schemas.microsoft.com/office/powerpoint/2010/main" val="1075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Gedragsrisico’s in dit Preadvies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51187" cy="435133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Inleiding</a:t>
            </a:r>
            <a:endParaRPr lang="nl-NL" dirty="0"/>
          </a:p>
          <a:p>
            <a:r>
              <a:rPr lang="nl-NL" dirty="0" smtClean="0"/>
              <a:t>Deel 1 - Tabak</a:t>
            </a:r>
          </a:p>
          <a:p>
            <a:r>
              <a:rPr lang="nl-NL" dirty="0" smtClean="0"/>
              <a:t>Deel 2 </a:t>
            </a:r>
          </a:p>
          <a:p>
            <a:pPr lvl="1">
              <a:buFontTx/>
              <a:buChar char="-"/>
            </a:pPr>
            <a:r>
              <a:rPr lang="nl-NL" sz="2800" dirty="0" smtClean="0"/>
              <a:t>Ongezond voedsel </a:t>
            </a:r>
            <a:endParaRPr lang="nl-NL" sz="2800" dirty="0"/>
          </a:p>
          <a:p>
            <a:pPr lvl="1">
              <a:buFontTx/>
              <a:buChar char="-"/>
            </a:pPr>
            <a:r>
              <a:rPr lang="nl-NL" sz="2800" dirty="0" smtClean="0"/>
              <a:t>Gebrek aan beweging</a:t>
            </a:r>
          </a:p>
          <a:p>
            <a:r>
              <a:rPr lang="nl-NL" dirty="0" smtClean="0"/>
              <a:t>Deel 3 - Schadelijk alcoholgebruik </a:t>
            </a:r>
          </a:p>
          <a:p>
            <a:r>
              <a:rPr lang="nl-NL" dirty="0" smtClean="0"/>
              <a:t>Conclusies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35724"/>
            <a:ext cx="5181600" cy="35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rol van het recht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Recht kan een sturende rol spelen bij het terugdringen van ongezond gedrag: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Prijsmaatregelen (accijns en subsidie)</a:t>
            </a:r>
          </a:p>
          <a:p>
            <a:r>
              <a:rPr lang="nl-NL" dirty="0" smtClean="0"/>
              <a:t>Beperking/verbod op marketing</a:t>
            </a:r>
          </a:p>
          <a:p>
            <a:r>
              <a:rPr lang="nl-NL" dirty="0" smtClean="0"/>
              <a:t>Rookvrije omgeving</a:t>
            </a:r>
          </a:p>
          <a:p>
            <a:r>
              <a:rPr lang="nl-NL" dirty="0" smtClean="0"/>
              <a:t>Neutrale verpakkingen</a:t>
            </a:r>
          </a:p>
          <a:p>
            <a:r>
              <a:rPr lang="nl-NL" dirty="0" smtClean="0"/>
              <a:t>Verminderen verkooppunten (detailhandel en horeca)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5" y="3388468"/>
            <a:ext cx="42005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Insteek vanuit mensenrechten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9311" y="2071991"/>
            <a:ext cx="4474723" cy="3774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21021" y="4105072"/>
            <a:ext cx="1906622" cy="1001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Recht op gezondheid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6011694" y="3015574"/>
            <a:ext cx="2344366" cy="1089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Autonomie/ zelfbeschikking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10" y="2284682"/>
            <a:ext cx="3028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Gedeelde verantwoordelijkheid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Rijksoverheid &amp; gemeenten</a:t>
            </a:r>
          </a:p>
          <a:p>
            <a:r>
              <a:rPr lang="nl-NL" dirty="0" smtClean="0"/>
              <a:t>Arts/Hulpverlener</a:t>
            </a:r>
          </a:p>
          <a:p>
            <a:r>
              <a:rPr lang="nl-NL" dirty="0" smtClean="0"/>
              <a:t>Tandarts</a:t>
            </a:r>
            <a:endParaRPr lang="nl-NL" dirty="0" smtClean="0"/>
          </a:p>
          <a:p>
            <a:r>
              <a:rPr lang="nl-NL" dirty="0" smtClean="0"/>
              <a:t>Zorgverzekeraar</a:t>
            </a:r>
          </a:p>
          <a:p>
            <a:r>
              <a:rPr lang="nl-NL" dirty="0" smtClean="0"/>
              <a:t>Industrie</a:t>
            </a:r>
          </a:p>
          <a:p>
            <a:r>
              <a:rPr lang="nl-NL" dirty="0" smtClean="0"/>
              <a:t>Medisch-wetenschappelijk onderzoek</a:t>
            </a:r>
          </a:p>
          <a:p>
            <a:r>
              <a:rPr lang="nl-NL" dirty="0" smtClean="0"/>
              <a:t>Ouders</a:t>
            </a:r>
          </a:p>
          <a:p>
            <a:r>
              <a:rPr lang="nl-NL" dirty="0" smtClean="0"/>
              <a:t>Individu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36" y="1690688"/>
            <a:ext cx="5110264" cy="37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Nationaal Preventieakkoord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Afspraken Rijksoverheid met een 70-tal partijen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1536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‘Best </a:t>
            </a:r>
            <a:r>
              <a:rPr lang="nl-NL" dirty="0" err="1" smtClean="0"/>
              <a:t>buys</a:t>
            </a:r>
            <a:r>
              <a:rPr lang="nl-NL" dirty="0" smtClean="0"/>
              <a:t>’ WHO (p. 255)</a:t>
            </a:r>
          </a:p>
          <a:p>
            <a:endParaRPr lang="nl-NL" dirty="0" smtClean="0"/>
          </a:p>
          <a:p>
            <a:r>
              <a:rPr lang="nl-NL" dirty="0" smtClean="0"/>
              <a:t>Tabak </a:t>
            </a:r>
            <a:r>
              <a:rPr lang="nl-NL" i="1" dirty="0" smtClean="0">
                <a:solidFill>
                  <a:srgbClr val="00B050"/>
                </a:solidFill>
              </a:rPr>
              <a:t>vv</a:t>
            </a:r>
          </a:p>
          <a:p>
            <a:r>
              <a:rPr lang="nl-NL" dirty="0" smtClean="0"/>
              <a:t>Ongezond voedsel &amp; beweging </a:t>
            </a:r>
            <a:r>
              <a:rPr lang="nl-NL" i="1" dirty="0" err="1" smtClean="0">
                <a:solidFill>
                  <a:srgbClr val="00B050"/>
                </a:solidFill>
              </a:rPr>
              <a:t>vx</a:t>
            </a:r>
            <a:endParaRPr lang="nl-NL" i="1" dirty="0" smtClean="0">
              <a:solidFill>
                <a:srgbClr val="00B050"/>
              </a:solidFill>
            </a:endParaRPr>
          </a:p>
          <a:p>
            <a:r>
              <a:rPr lang="nl-NL" dirty="0" smtClean="0"/>
              <a:t>Alcohol </a:t>
            </a:r>
            <a:r>
              <a:rPr lang="nl-NL" i="1" dirty="0" smtClean="0">
                <a:solidFill>
                  <a:srgbClr val="00B050"/>
                </a:solidFill>
              </a:rPr>
              <a:t>x</a:t>
            </a:r>
            <a:endParaRPr lang="nl-NL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74" y="2820920"/>
            <a:ext cx="4941651" cy="33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8282</TotalTime>
  <Words>297</Words>
  <Application>Microsoft Office PowerPoint</Application>
  <PresentationFormat>Aangepast</PresentationFormat>
  <Paragraphs>79</Paragraphs>
  <Slides>11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Tema de Office</vt:lpstr>
      <vt:lpstr>Ongezond gedrag: de rol van het recht   VGR, 12 april 2019</vt:lpstr>
      <vt:lpstr> De feiten</vt:lpstr>
      <vt:lpstr> Chronische ziekten in Nederland</vt:lpstr>
      <vt:lpstr> ‘Lifestyle’ ziektes: gedragsrisico’s</vt:lpstr>
      <vt:lpstr> Gedragsrisico’s in dit Preadvies</vt:lpstr>
      <vt:lpstr> De rol van het recht</vt:lpstr>
      <vt:lpstr> Insteek vanuit mensenrechten</vt:lpstr>
      <vt:lpstr> Gedeelde verantwoordelijkheid</vt:lpstr>
      <vt:lpstr> Nationaal Preventieakkoord</vt:lpstr>
      <vt:lpstr> Een zaak van de gezondheidsjurist?</vt:lpstr>
      <vt:lpstr> Reflecties voor de toekomst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Mayte Berro Pizzarossa</dc:creator>
  <cp:lastModifiedBy>brigittoebes</cp:lastModifiedBy>
  <cp:revision>459</cp:revision>
  <cp:lastPrinted>2017-09-04T13:15:17Z</cp:lastPrinted>
  <dcterms:created xsi:type="dcterms:W3CDTF">2016-07-17T14:36:27Z</dcterms:created>
  <dcterms:modified xsi:type="dcterms:W3CDTF">2019-04-11T07:05:13Z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